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91"/>
    <p:sldId id="257" r:id="rId92"/>
    <p:sldId id="258" r:id="rId93"/>
    <p:sldId id="259" r:id="rId94"/>
    <p:sldId id="260" r:id="rId95"/>
    <p:sldId id="261" r:id="rId96"/>
    <p:sldId id="262" r:id="rId97"/>
    <p:sldId id="263" r:id="rId98"/>
    <p:sldId id="264" r:id="rId99"/>
    <p:sldId id="265" r:id="rId100"/>
    <p:sldId id="266" r:id="rId101"/>
    <p:sldId id="267" r:id="rId102"/>
    <p:sldId id="268" r:id="rId103"/>
  </p:sldIdLst>
  <p:sldSz cx="18288000" cy="10287000"/>
  <p:notesSz cx="6858000" cy="9144000"/>
  <p:embeddedFontLst>
    <p:embeddedFont>
      <p:font typeface="Sifonn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Glegoo" charset="1" panose="00000000000000000000"/>
      <p:regular r:id="rId11"/>
    </p:embeddedFont>
    <p:embeddedFont>
      <p:font typeface="Tex Gyre Termes" charset="1" panose="00000500000000000000"/>
      <p:regular r:id="rId12"/>
    </p:embeddedFont>
    <p:embeddedFont>
      <p:font typeface="Tex Gyre Termes Bold" charset="1" panose="00000800000000000000"/>
      <p:regular r:id="rId13"/>
    </p:embeddedFont>
    <p:embeddedFont>
      <p:font typeface="Tex Gyre Termes Italics" charset="1" panose="00000500000000000000"/>
      <p:regular r:id="rId14"/>
    </p:embeddedFont>
    <p:embeddedFont>
      <p:font typeface="Tex Gyre Termes Bold Italics" charset="1" panose="00000800000000000000"/>
      <p:regular r:id="rId15"/>
    </p:embeddedFont>
    <p:embeddedFont>
      <p:font typeface="Garet" charset="1" panose="00000000000000000000"/>
      <p:regular r:id="rId16"/>
    </p:embeddedFont>
    <p:embeddedFont>
      <p:font typeface="Garet Bold" charset="1" panose="00000000000000000000"/>
      <p:regular r:id="rId17"/>
    </p:embeddedFont>
    <p:embeddedFont>
      <p:font typeface="Garet Italics" charset="1" panose="00000000000000000000"/>
      <p:regular r:id="rId18"/>
    </p:embeddedFont>
    <p:embeddedFont>
      <p:font typeface="Garet Bold Italics" charset="1" panose="00000000000000000000"/>
      <p:regular r:id="rId19"/>
    </p:embeddedFont>
    <p:embeddedFont>
      <p:font typeface="TAN Twinkle" charset="1" panose="00000000000000000000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  <p:embeddedFont>
      <p:font typeface="Canva Sans Medium" charset="1" panose="020B0603030501040103"/>
      <p:regular r:id="rId25"/>
    </p:embeddedFont>
    <p:embeddedFont>
      <p:font typeface="Canva Sans Medium Italics" charset="1" panose="020B0603030501040103"/>
      <p:regular r:id="rId26"/>
    </p:embeddedFont>
    <p:embeddedFont>
      <p:font typeface="Poppins" charset="1" panose="00000500000000000000"/>
      <p:regular r:id="rId27"/>
    </p:embeddedFont>
    <p:embeddedFont>
      <p:font typeface="Poppins Bold" charset="1" panose="00000800000000000000"/>
      <p:regular r:id="rId28"/>
    </p:embeddedFont>
    <p:embeddedFont>
      <p:font typeface="Poppins Italics" charset="1" panose="00000500000000000000"/>
      <p:regular r:id="rId29"/>
    </p:embeddedFont>
    <p:embeddedFont>
      <p:font typeface="Poppins Bold Italics" charset="1" panose="00000800000000000000"/>
      <p:regular r:id="rId30"/>
    </p:embeddedFont>
    <p:embeddedFont>
      <p:font typeface="Poppins Thin" charset="1" panose="00000300000000000000"/>
      <p:regular r:id="rId31"/>
    </p:embeddedFont>
    <p:embeddedFont>
      <p:font typeface="Poppins Thin Italics" charset="1" panose="00000300000000000000"/>
      <p:regular r:id="rId32"/>
    </p:embeddedFont>
    <p:embeddedFont>
      <p:font typeface="Poppins Extra-Light" charset="1" panose="00000300000000000000"/>
      <p:regular r:id="rId33"/>
    </p:embeddedFont>
    <p:embeddedFont>
      <p:font typeface="Poppins Extra-Light Italics" charset="1" panose="00000300000000000000"/>
      <p:regular r:id="rId34"/>
    </p:embeddedFont>
    <p:embeddedFont>
      <p:font typeface="Poppins Light" charset="1" panose="00000400000000000000"/>
      <p:regular r:id="rId35"/>
    </p:embeddedFont>
    <p:embeddedFont>
      <p:font typeface="Poppins Light Italics" charset="1" panose="00000400000000000000"/>
      <p:regular r:id="rId36"/>
    </p:embeddedFont>
    <p:embeddedFont>
      <p:font typeface="Poppins Medium" charset="1" panose="00000600000000000000"/>
      <p:regular r:id="rId37"/>
    </p:embeddedFont>
    <p:embeddedFont>
      <p:font typeface="Poppins Medium Italics" charset="1" panose="00000600000000000000"/>
      <p:regular r:id="rId38"/>
    </p:embeddedFont>
    <p:embeddedFont>
      <p:font typeface="Poppins Semi-Bold" charset="1" panose="00000700000000000000"/>
      <p:regular r:id="rId39"/>
    </p:embeddedFont>
    <p:embeddedFont>
      <p:font typeface="Poppins Semi-Bold Italics" charset="1" panose="00000700000000000000"/>
      <p:regular r:id="rId40"/>
    </p:embeddedFont>
    <p:embeddedFont>
      <p:font typeface="Poppins Ultra-Bold" charset="1" panose="00000900000000000000"/>
      <p:regular r:id="rId41"/>
    </p:embeddedFont>
    <p:embeddedFont>
      <p:font typeface="Poppins Ultra-Bold Italics" charset="1" panose="00000900000000000000"/>
      <p:regular r:id="rId42"/>
    </p:embeddedFont>
    <p:embeddedFont>
      <p:font typeface="Poppins Heavy" charset="1" panose="00000A00000000000000"/>
      <p:regular r:id="rId43"/>
    </p:embeddedFont>
    <p:embeddedFont>
      <p:font typeface="Poppins Heavy Italics" charset="1" panose="00000A00000000000000"/>
      <p:regular r:id="rId44"/>
    </p:embeddedFont>
    <p:embeddedFont>
      <p:font typeface="Vollkorn" charset="1" panose="00000500000000000000"/>
      <p:regular r:id="rId45"/>
    </p:embeddedFont>
    <p:embeddedFont>
      <p:font typeface="Vollkorn Bold" charset="1" panose="00000800000000000000"/>
      <p:regular r:id="rId46"/>
    </p:embeddedFont>
    <p:embeddedFont>
      <p:font typeface="Vollkorn Italics" charset="1" panose="00000500000000000000"/>
      <p:regular r:id="rId47"/>
    </p:embeddedFont>
    <p:embeddedFont>
      <p:font typeface="Vollkorn Bold Italics" charset="1" panose="00000800000000000000"/>
      <p:regular r:id="rId48"/>
    </p:embeddedFont>
    <p:embeddedFont>
      <p:font typeface="Vollkorn Semi-Bold" charset="1" panose="00000700000000000000"/>
      <p:regular r:id="rId49"/>
    </p:embeddedFont>
    <p:embeddedFont>
      <p:font typeface="Vollkorn Semi-Bold Italics" charset="1" panose="00000600000000000000"/>
      <p:regular r:id="rId50"/>
    </p:embeddedFont>
    <p:embeddedFont>
      <p:font typeface="Vollkorn Heavy" charset="1" panose="00000A00000000000000"/>
      <p:regular r:id="rId51"/>
    </p:embeddedFont>
    <p:embeddedFont>
      <p:font typeface="Vollkorn Heavy Italics" charset="1" panose="00000A00000000000000"/>
      <p:regular r:id="rId52"/>
    </p:embeddedFont>
    <p:embeddedFont>
      <p:font typeface="Prompt" charset="1" panose="00000500000000000000"/>
      <p:regular r:id="rId53"/>
    </p:embeddedFont>
    <p:embeddedFont>
      <p:font typeface="Prompt Bold" charset="1" panose="00000800000000000000"/>
      <p:regular r:id="rId54"/>
    </p:embeddedFont>
    <p:embeddedFont>
      <p:font typeface="Prompt Italics" charset="1" panose="00000500000000000000"/>
      <p:regular r:id="rId55"/>
    </p:embeddedFont>
    <p:embeddedFont>
      <p:font typeface="Prompt Bold Italics" charset="1" panose="00000800000000000000"/>
      <p:regular r:id="rId56"/>
    </p:embeddedFont>
    <p:embeddedFont>
      <p:font typeface="Prompt Thin" charset="1" panose="00000200000000000000"/>
      <p:regular r:id="rId57"/>
    </p:embeddedFont>
    <p:embeddedFont>
      <p:font typeface="Prompt Thin Italics" charset="1" panose="00000200000000000000"/>
      <p:regular r:id="rId58"/>
    </p:embeddedFont>
    <p:embeddedFont>
      <p:font typeface="Prompt Extra-Light" charset="1" panose="00000300000000000000"/>
      <p:regular r:id="rId59"/>
    </p:embeddedFont>
    <p:embeddedFont>
      <p:font typeface="Prompt Extra-Light Italics" charset="1" panose="00000300000000000000"/>
      <p:regular r:id="rId60"/>
    </p:embeddedFont>
    <p:embeddedFont>
      <p:font typeface="Prompt Light" charset="1" panose="00000400000000000000"/>
      <p:regular r:id="rId61"/>
    </p:embeddedFont>
    <p:embeddedFont>
      <p:font typeface="Prompt Light Italics" charset="1" panose="00000400000000000000"/>
      <p:regular r:id="rId62"/>
    </p:embeddedFont>
    <p:embeddedFont>
      <p:font typeface="Prompt Medium" charset="1" panose="00000600000000000000"/>
      <p:regular r:id="rId63"/>
    </p:embeddedFont>
    <p:embeddedFont>
      <p:font typeface="Prompt Medium Italics" charset="1" panose="00000600000000000000"/>
      <p:regular r:id="rId64"/>
    </p:embeddedFont>
    <p:embeddedFont>
      <p:font typeface="Prompt Semi-Bold" charset="1" panose="00000700000000000000"/>
      <p:regular r:id="rId65"/>
    </p:embeddedFont>
    <p:embeddedFont>
      <p:font typeface="Prompt Semi-Bold Italics" charset="1" panose="00000700000000000000"/>
      <p:regular r:id="rId66"/>
    </p:embeddedFont>
    <p:embeddedFont>
      <p:font typeface="Prompt Ultra-Bold" charset="1" panose="00000900000000000000"/>
      <p:regular r:id="rId67"/>
    </p:embeddedFont>
    <p:embeddedFont>
      <p:font typeface="Prompt Ultra-Bold Italics" charset="1" panose="00000900000000000000"/>
      <p:regular r:id="rId68"/>
    </p:embeddedFont>
    <p:embeddedFont>
      <p:font typeface="Prompt Heavy" charset="1" panose="00000A00000000000000"/>
      <p:regular r:id="rId69"/>
    </p:embeddedFont>
    <p:embeddedFont>
      <p:font typeface="Prompt Heavy Italics" charset="1" panose="00000A00000000000000"/>
      <p:regular r:id="rId70"/>
    </p:embeddedFont>
    <p:embeddedFont>
      <p:font typeface="Open Sans" charset="1" panose="020B0606030504020204"/>
      <p:regular r:id="rId71"/>
    </p:embeddedFont>
    <p:embeddedFont>
      <p:font typeface="Open Sans Bold" charset="1" panose="020B0806030504020204"/>
      <p:regular r:id="rId72"/>
    </p:embeddedFont>
    <p:embeddedFont>
      <p:font typeface="Open Sans Italics" charset="1" panose="020B0606030504020204"/>
      <p:regular r:id="rId73"/>
    </p:embeddedFont>
    <p:embeddedFont>
      <p:font typeface="Open Sans Bold Italics" charset="1" panose="020B0806030504020204"/>
      <p:regular r:id="rId74"/>
    </p:embeddedFont>
    <p:embeddedFont>
      <p:font typeface="Open Sans Light" charset="1" panose="020B0306030504020204"/>
      <p:regular r:id="rId75"/>
    </p:embeddedFont>
    <p:embeddedFont>
      <p:font typeface="Open Sans Light Italics" charset="1" panose="020B0306030504020204"/>
      <p:regular r:id="rId76"/>
    </p:embeddedFont>
    <p:embeddedFont>
      <p:font typeface="Open Sans Ultra-Bold" charset="1" panose="00000000000000000000"/>
      <p:regular r:id="rId77"/>
    </p:embeddedFont>
    <p:embeddedFont>
      <p:font typeface="Open Sans Ultra-Bold Italics" charset="1" panose="00000000000000000000"/>
      <p:regular r:id="rId78"/>
    </p:embeddedFont>
    <p:embeddedFont>
      <p:font typeface="Inter" charset="1" panose="020B0502030000000004"/>
      <p:regular r:id="rId79"/>
    </p:embeddedFont>
    <p:embeddedFont>
      <p:font typeface="Inter Bold" charset="1" panose="020B0802030000000004"/>
      <p:regular r:id="rId80"/>
    </p:embeddedFont>
    <p:embeddedFont>
      <p:font typeface="Inter Italics" charset="1" panose="020B0502030000000004"/>
      <p:regular r:id="rId81"/>
    </p:embeddedFont>
    <p:embeddedFont>
      <p:font typeface="Inter Bold Italics" charset="1" panose="020B0802030000000004"/>
      <p:regular r:id="rId82"/>
    </p:embeddedFont>
    <p:embeddedFont>
      <p:font typeface="Inter Thin" charset="1" panose="020B0A02050000000004"/>
      <p:regular r:id="rId83"/>
    </p:embeddedFont>
    <p:embeddedFont>
      <p:font typeface="Inter Thin Italics" charset="1" panose="020B0A02050000000004"/>
      <p:regular r:id="rId84"/>
    </p:embeddedFont>
    <p:embeddedFont>
      <p:font typeface="Inter Extra-Light" charset="1" panose="02000503000000020004"/>
      <p:regular r:id="rId85"/>
    </p:embeddedFont>
    <p:embeddedFont>
      <p:font typeface="Inter Light" charset="1" panose="02000503000000020004"/>
      <p:regular r:id="rId86"/>
    </p:embeddedFont>
    <p:embeddedFont>
      <p:font typeface="Inter Medium" charset="1" panose="02000503000000020004"/>
      <p:regular r:id="rId87"/>
    </p:embeddedFont>
    <p:embeddedFont>
      <p:font typeface="Inter Semi-Bold" charset="1" panose="02000503000000020004"/>
      <p:regular r:id="rId88"/>
    </p:embeddedFont>
    <p:embeddedFont>
      <p:font typeface="Inter Ultra-Bold" charset="1" panose="02000503000000020004"/>
      <p:regular r:id="rId89"/>
    </p:embeddedFont>
    <p:embeddedFont>
      <p:font typeface="Inter Heavy" charset="1" panose="02000503000000020004"/>
      <p:regular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10.xml" Type="http://schemas.openxmlformats.org/officeDocument/2006/relationships/slide"/><Relationship Id="rId101" Target="slides/slide11.xml" Type="http://schemas.openxmlformats.org/officeDocument/2006/relationships/slide"/><Relationship Id="rId102" Target="slides/slide12.xml" Type="http://schemas.openxmlformats.org/officeDocument/2006/relationships/slide"/><Relationship Id="rId103" Target="slides/slide13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slides/slide1.xml" Type="http://schemas.openxmlformats.org/officeDocument/2006/relationships/slide"/><Relationship Id="rId92" Target="slides/slide2.xml" Type="http://schemas.openxmlformats.org/officeDocument/2006/relationships/slide"/><Relationship Id="rId93" Target="slides/slide3.xml" Type="http://schemas.openxmlformats.org/officeDocument/2006/relationships/slide"/><Relationship Id="rId94" Target="slides/slide4.xml" Type="http://schemas.openxmlformats.org/officeDocument/2006/relationships/slide"/><Relationship Id="rId95" Target="slides/slide5.xml" Type="http://schemas.openxmlformats.org/officeDocument/2006/relationships/slide"/><Relationship Id="rId96" Target="slides/slide6.xml" Type="http://schemas.openxmlformats.org/officeDocument/2006/relationships/slide"/><Relationship Id="rId97" Target="slides/slide7.xml" Type="http://schemas.openxmlformats.org/officeDocument/2006/relationships/slide"/><Relationship Id="rId98" Target="slides/slide8.xml" Type="http://schemas.openxmlformats.org/officeDocument/2006/relationships/slide"/><Relationship Id="rId99" Target="slides/slide9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7.jpe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99615" y="3008047"/>
            <a:ext cx="11471806" cy="114718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419736"/>
            <a:ext cx="308805" cy="308805"/>
          </a:xfrm>
          <a:custGeom>
            <a:avLst/>
            <a:gdLst/>
            <a:ahLst/>
            <a:cxnLst/>
            <a:rect r="r" b="b" t="t" l="l"/>
            <a:pathLst>
              <a:path h="308805" w="308805">
                <a:moveTo>
                  <a:pt x="0" y="0"/>
                </a:moveTo>
                <a:lnTo>
                  <a:pt x="308805" y="0"/>
                </a:lnTo>
                <a:lnTo>
                  <a:pt x="308805" y="308804"/>
                </a:lnTo>
                <a:lnTo>
                  <a:pt x="0" y="30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4659" y="2579496"/>
            <a:ext cx="234262" cy="234262"/>
          </a:xfrm>
          <a:custGeom>
            <a:avLst/>
            <a:gdLst/>
            <a:ahLst/>
            <a:cxnLst/>
            <a:rect r="r" b="b" t="t" l="l"/>
            <a:pathLst>
              <a:path h="234262" w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19834" y="754371"/>
            <a:ext cx="274329" cy="274329"/>
          </a:xfrm>
          <a:custGeom>
            <a:avLst/>
            <a:gdLst/>
            <a:ahLst/>
            <a:cxnLst/>
            <a:rect r="r" b="b" t="t" l="l"/>
            <a:pathLst>
              <a:path h="274329" w="274329">
                <a:moveTo>
                  <a:pt x="0" y="0"/>
                </a:moveTo>
                <a:lnTo>
                  <a:pt x="274329" y="0"/>
                </a:lnTo>
                <a:lnTo>
                  <a:pt x="27432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16727" y="291164"/>
            <a:ext cx="463207" cy="463207"/>
          </a:xfrm>
          <a:custGeom>
            <a:avLst/>
            <a:gdLst/>
            <a:ahLst/>
            <a:cxnLst/>
            <a:rect r="r" b="b" t="t" l="l"/>
            <a:pathLst>
              <a:path h="463207" w="463207">
                <a:moveTo>
                  <a:pt x="0" y="0"/>
                </a:moveTo>
                <a:lnTo>
                  <a:pt x="463207" y="0"/>
                </a:lnTo>
                <a:lnTo>
                  <a:pt x="463207" y="463207"/>
                </a:lnTo>
                <a:lnTo>
                  <a:pt x="0" y="463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41184" y="8856327"/>
            <a:ext cx="401973" cy="401973"/>
          </a:xfrm>
          <a:custGeom>
            <a:avLst/>
            <a:gdLst/>
            <a:ahLst/>
            <a:cxnLst/>
            <a:rect r="r" b="b" t="t" l="l"/>
            <a:pathLst>
              <a:path h="401973" w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52619" y="5887"/>
            <a:ext cx="23351427" cy="10210671"/>
          </a:xfrm>
          <a:custGeom>
            <a:avLst/>
            <a:gdLst/>
            <a:ahLst/>
            <a:cxnLst/>
            <a:rect r="r" b="b" t="t" l="l"/>
            <a:pathLst>
              <a:path h="10210671" w="23351427">
                <a:moveTo>
                  <a:pt x="0" y="0"/>
                </a:moveTo>
                <a:lnTo>
                  <a:pt x="23351427" y="0"/>
                </a:lnTo>
                <a:lnTo>
                  <a:pt x="23351427" y="10210670"/>
                </a:lnTo>
                <a:lnTo>
                  <a:pt x="0" y="10210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-105800" r="0" b="-9912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1930" y="208376"/>
            <a:ext cx="2039467" cy="1983372"/>
          </a:xfrm>
          <a:custGeom>
            <a:avLst/>
            <a:gdLst/>
            <a:ahLst/>
            <a:cxnLst/>
            <a:rect r="r" b="b" t="t" l="l"/>
            <a:pathLst>
              <a:path h="1983372" w="2039467">
                <a:moveTo>
                  <a:pt x="0" y="0"/>
                </a:moveTo>
                <a:lnTo>
                  <a:pt x="2039468" y="0"/>
                </a:lnTo>
                <a:lnTo>
                  <a:pt x="2039468" y="1983371"/>
                </a:lnTo>
                <a:lnTo>
                  <a:pt x="0" y="1983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4299" y="4169056"/>
            <a:ext cx="8268063" cy="8268030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841184" y="7777828"/>
            <a:ext cx="1932252" cy="1932244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180038" y="4122578"/>
            <a:ext cx="2214124" cy="2214115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16079" r="0" b="-16079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149588" y="2194241"/>
            <a:ext cx="11670116" cy="171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Title</a:t>
            </a:r>
            <a:r>
              <a:rPr lang="en-US" sz="3135">
                <a:solidFill>
                  <a:srgbClr val="000000"/>
                </a:solidFill>
                <a:latin typeface="Canva Sans"/>
              </a:rPr>
              <a:t>: Electronic Devices and Circuits &amp; Pulse Techniques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Code: EEE 203  Section: 221 D8</a:t>
            </a:r>
          </a:p>
          <a:p>
            <a:pPr algn="ctr">
              <a:lnSpc>
                <a:spcPts val="27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923088" y="357523"/>
            <a:ext cx="14549309" cy="102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BF63"/>
                </a:solidFill>
                <a:latin typeface="Tex Gyre Termes Bold"/>
              </a:rPr>
              <a:t>Green </a:t>
            </a:r>
            <a:r>
              <a:rPr lang="en-US" sz="6000">
                <a:solidFill>
                  <a:srgbClr val="5271FF"/>
                </a:solidFill>
                <a:latin typeface="Tex Gyre Termes Bold"/>
              </a:rPr>
              <a:t>University of Bangladesh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61398" y="1396753"/>
            <a:ext cx="1304649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Department Of Computer Science and Engineering(CSE)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01814" y="6605105"/>
            <a:ext cx="2585691" cy="27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2176">
                <a:solidFill>
                  <a:srgbClr val="2A2019"/>
                </a:solidFill>
                <a:latin typeface="Vollkorn Semi-Bold"/>
              </a:rPr>
              <a:t>Md. Mahim Hossain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81425" y="6896147"/>
            <a:ext cx="2226468" cy="24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1713">
                <a:solidFill>
                  <a:srgbClr val="44424C"/>
                </a:solidFill>
                <a:latin typeface="Garet Bold"/>
              </a:rPr>
              <a:t>ID: 221902082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88311" y="7692433"/>
            <a:ext cx="7710498" cy="2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19163A"/>
                </a:solidFill>
                <a:latin typeface="Canva Sans Bold"/>
              </a:rPr>
              <a:t>Presented to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Md. Nahian Rabbi Ushan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Lecturer, Dept. of EEE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Green University Of Bangladesh</a:t>
            </a:r>
          </a:p>
          <a:p>
            <a:pPr algn="ctr">
              <a:lnSpc>
                <a:spcPts val="4284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841184" y="4937226"/>
            <a:ext cx="2961937" cy="5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  <a:spcBef>
                <a:spcPct val="0"/>
              </a:spcBef>
            </a:pPr>
            <a:r>
              <a:rPr lang="en-US" sz="3090" spc="77">
                <a:solidFill>
                  <a:srgbClr val="000000"/>
                </a:solidFill>
                <a:latin typeface="Inter Bold"/>
              </a:rPr>
              <a:t>Presented by: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959062"/>
            <a:ext cx="4573119" cy="3465216"/>
          </a:xfrm>
          <a:custGeom>
            <a:avLst/>
            <a:gdLst/>
            <a:ahLst/>
            <a:cxnLst/>
            <a:rect r="r" b="b" t="t" l="l"/>
            <a:pathLst>
              <a:path h="3465216" w="4573119">
                <a:moveTo>
                  <a:pt x="0" y="0"/>
                </a:moveTo>
                <a:lnTo>
                  <a:pt x="4573119" y="0"/>
                </a:lnTo>
                <a:lnTo>
                  <a:pt x="4573119" y="3465216"/>
                </a:lnTo>
                <a:lnTo>
                  <a:pt x="0" y="3465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2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34348" y="2372372"/>
            <a:ext cx="16353652" cy="1386914"/>
          </a:xfrm>
          <a:custGeom>
            <a:avLst/>
            <a:gdLst/>
            <a:ahLst/>
            <a:cxnLst/>
            <a:rect r="r" b="b" t="t" l="l"/>
            <a:pathLst>
              <a:path h="1386914" w="16353652">
                <a:moveTo>
                  <a:pt x="0" y="0"/>
                </a:moveTo>
                <a:lnTo>
                  <a:pt x="16353652" y="0"/>
                </a:lnTo>
                <a:lnTo>
                  <a:pt x="16353652" y="1386914"/>
                </a:lnTo>
                <a:lnTo>
                  <a:pt x="0" y="1386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98" r="0" b="-134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18906" y="3544462"/>
            <a:ext cx="6748980" cy="3879815"/>
          </a:xfrm>
          <a:custGeom>
            <a:avLst/>
            <a:gdLst/>
            <a:ahLst/>
            <a:cxnLst/>
            <a:rect r="r" b="b" t="t" l="l"/>
            <a:pathLst>
              <a:path h="3879815" w="6748980">
                <a:moveTo>
                  <a:pt x="0" y="0"/>
                </a:moveTo>
                <a:lnTo>
                  <a:pt x="6748979" y="0"/>
                </a:lnTo>
                <a:lnTo>
                  <a:pt x="6748979" y="3879816"/>
                </a:lnTo>
                <a:lnTo>
                  <a:pt x="0" y="387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3119" y="6558025"/>
            <a:ext cx="6355593" cy="3571506"/>
          </a:xfrm>
          <a:custGeom>
            <a:avLst/>
            <a:gdLst/>
            <a:ahLst/>
            <a:cxnLst/>
            <a:rect r="r" b="b" t="t" l="l"/>
            <a:pathLst>
              <a:path h="3571506" w="6355593">
                <a:moveTo>
                  <a:pt x="0" y="0"/>
                </a:moveTo>
                <a:lnTo>
                  <a:pt x="6355593" y="0"/>
                </a:lnTo>
                <a:lnTo>
                  <a:pt x="6355593" y="3571505"/>
                </a:lnTo>
                <a:lnTo>
                  <a:pt x="0" y="3571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47691" y="4661922"/>
            <a:ext cx="4480827" cy="4596378"/>
          </a:xfrm>
          <a:custGeom>
            <a:avLst/>
            <a:gdLst/>
            <a:ahLst/>
            <a:cxnLst/>
            <a:rect r="r" b="b" t="t" l="l"/>
            <a:pathLst>
              <a:path h="4596378" w="4480827">
                <a:moveTo>
                  <a:pt x="0" y="0"/>
                </a:moveTo>
                <a:lnTo>
                  <a:pt x="4480827" y="0"/>
                </a:lnTo>
                <a:lnTo>
                  <a:pt x="4480827" y="4596378"/>
                </a:lnTo>
                <a:lnTo>
                  <a:pt x="0" y="4596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7781" y="668337"/>
            <a:ext cx="2081252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Prompt Bold"/>
              </a:rPr>
              <a:t>Problem 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81833" y="6368576"/>
            <a:ext cx="4396950" cy="2761370"/>
          </a:xfrm>
          <a:custGeom>
            <a:avLst/>
            <a:gdLst/>
            <a:ahLst/>
            <a:cxnLst/>
            <a:rect r="r" b="b" t="t" l="l"/>
            <a:pathLst>
              <a:path h="2761370" w="4396950">
                <a:moveTo>
                  <a:pt x="0" y="0"/>
                </a:moveTo>
                <a:lnTo>
                  <a:pt x="4396950" y="0"/>
                </a:lnTo>
                <a:lnTo>
                  <a:pt x="4396950" y="2761370"/>
                </a:lnTo>
                <a:lnTo>
                  <a:pt x="0" y="2761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7781" y="668337"/>
            <a:ext cx="2081252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Prompt Bold"/>
              </a:rPr>
              <a:t>CMOS </a:t>
            </a:r>
            <a:r>
              <a:rPr lang="en-US" sz="5000">
                <a:solidFill>
                  <a:srgbClr val="000000"/>
                </a:solidFill>
                <a:latin typeface="Prompt"/>
              </a:rPr>
              <a:t>(Complementary Metal-Oxide-Semiconductor)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10355" y="7211416"/>
            <a:ext cx="278737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Type of CMOS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2725" y="7097789"/>
            <a:ext cx="9569033" cy="233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5"/>
              </a:lnSpc>
            </a:pPr>
            <a:r>
              <a:rPr lang="en-US" sz="2653">
                <a:solidFill>
                  <a:srgbClr val="000000"/>
                </a:solidFill>
                <a:latin typeface="Canva Sans"/>
              </a:rPr>
              <a:t>It use in : </a:t>
            </a:r>
          </a:p>
          <a:p>
            <a:pPr marL="572929" indent="-286465" lvl="1">
              <a:lnSpc>
                <a:spcPts val="3715"/>
              </a:lnSpc>
              <a:buFont typeface="Arial"/>
              <a:buChar char="•"/>
            </a:pPr>
            <a:r>
              <a:rPr lang="en-US" sz="2653">
                <a:solidFill>
                  <a:srgbClr val="000000"/>
                </a:solidFill>
                <a:latin typeface="Canva Sans"/>
              </a:rPr>
              <a:t>Computers,</a:t>
            </a:r>
          </a:p>
          <a:p>
            <a:pPr marL="572929" indent="-286465" lvl="1">
              <a:lnSpc>
                <a:spcPts val="3715"/>
              </a:lnSpc>
              <a:buFont typeface="Arial"/>
              <a:buChar char="•"/>
            </a:pPr>
            <a:r>
              <a:rPr lang="en-US" sz="2653">
                <a:solidFill>
                  <a:srgbClr val="000000"/>
                </a:solidFill>
                <a:latin typeface="Canva Sans"/>
              </a:rPr>
              <a:t> Digital cameras,</a:t>
            </a:r>
          </a:p>
          <a:p>
            <a:pPr marL="572929" indent="-286465" lvl="1">
              <a:lnSpc>
                <a:spcPts val="3715"/>
              </a:lnSpc>
              <a:buFont typeface="Arial"/>
              <a:buChar char="•"/>
            </a:pPr>
            <a:r>
              <a:rPr lang="en-US" sz="2653">
                <a:solidFill>
                  <a:srgbClr val="000000"/>
                </a:solidFill>
                <a:latin typeface="Canva Sans"/>
              </a:rPr>
              <a:t> Mobile phones, and </a:t>
            </a:r>
          </a:p>
          <a:p>
            <a:pPr marL="572929" indent="-286465" lvl="1">
              <a:lnSpc>
                <a:spcPts val="3715"/>
              </a:lnSpc>
              <a:buFont typeface="Arial"/>
              <a:buChar char="•"/>
            </a:pPr>
            <a:r>
              <a:rPr lang="en-US" sz="2653">
                <a:solidFill>
                  <a:srgbClr val="000000"/>
                </a:solidFill>
                <a:latin typeface="Canva Sans"/>
              </a:rPr>
              <a:t>Other electronic devices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6261" y="2873704"/>
            <a:ext cx="15275478" cy="198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5"/>
              </a:lnSpc>
            </a:pPr>
            <a:r>
              <a:rPr lang="en-US" sz="2839">
                <a:solidFill>
                  <a:srgbClr val="000000"/>
                </a:solidFill>
                <a:latin typeface="Canva Sans"/>
              </a:rPr>
              <a:t>Complementary Metal-Oxide-Semiconductor relies on complementary pairs of p-type and n-type MOSFETs to perform logic functions in integrated circuits. This design, with its symmetrical and complementary nature, allows for low power consumption and efficient digital logic operations.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33786" y="1775258"/>
            <a:ext cx="6790713" cy="6627768"/>
          </a:xfrm>
          <a:custGeom>
            <a:avLst/>
            <a:gdLst/>
            <a:ahLst/>
            <a:cxnLst/>
            <a:rect r="r" b="b" t="t" l="l"/>
            <a:pathLst>
              <a:path h="6627768" w="6790713">
                <a:moveTo>
                  <a:pt x="0" y="0"/>
                </a:moveTo>
                <a:lnTo>
                  <a:pt x="6790713" y="0"/>
                </a:lnTo>
                <a:lnTo>
                  <a:pt x="6790713" y="6627769"/>
                </a:lnTo>
                <a:lnTo>
                  <a:pt x="0" y="662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29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1108" y="2843086"/>
            <a:ext cx="3553462" cy="1184487"/>
          </a:xfrm>
          <a:custGeom>
            <a:avLst/>
            <a:gdLst/>
            <a:ahLst/>
            <a:cxnLst/>
            <a:rect r="r" b="b" t="t" l="l"/>
            <a:pathLst>
              <a:path h="1184487" w="3553462">
                <a:moveTo>
                  <a:pt x="0" y="0"/>
                </a:moveTo>
                <a:lnTo>
                  <a:pt x="3553462" y="0"/>
                </a:lnTo>
                <a:lnTo>
                  <a:pt x="3553462" y="1184487"/>
                </a:lnTo>
                <a:lnTo>
                  <a:pt x="0" y="1184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719" y="4468029"/>
            <a:ext cx="3439666" cy="3792452"/>
          </a:xfrm>
          <a:custGeom>
            <a:avLst/>
            <a:gdLst/>
            <a:ahLst/>
            <a:cxnLst/>
            <a:rect r="r" b="b" t="t" l="l"/>
            <a:pathLst>
              <a:path h="3792452" w="3439666">
                <a:moveTo>
                  <a:pt x="0" y="0"/>
                </a:moveTo>
                <a:lnTo>
                  <a:pt x="3439666" y="0"/>
                </a:lnTo>
                <a:lnTo>
                  <a:pt x="3439666" y="3792452"/>
                </a:lnTo>
                <a:lnTo>
                  <a:pt x="0" y="3792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0476" y="6836826"/>
            <a:ext cx="4501092" cy="2421474"/>
          </a:xfrm>
          <a:custGeom>
            <a:avLst/>
            <a:gdLst/>
            <a:ahLst/>
            <a:cxnLst/>
            <a:rect r="r" b="b" t="t" l="l"/>
            <a:pathLst>
              <a:path h="2421474" w="4501092">
                <a:moveTo>
                  <a:pt x="0" y="0"/>
                </a:moveTo>
                <a:lnTo>
                  <a:pt x="4501092" y="0"/>
                </a:lnTo>
                <a:lnTo>
                  <a:pt x="4501092" y="2421474"/>
                </a:lnTo>
                <a:lnTo>
                  <a:pt x="0" y="2421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7781" y="668337"/>
            <a:ext cx="2081252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Prompt Bold"/>
              </a:rPr>
              <a:t>CMOS Implementation</a:t>
            </a:r>
            <a:r>
              <a:rPr lang="en-US" sz="5000">
                <a:solidFill>
                  <a:srgbClr val="000000"/>
                </a:solidFill>
                <a:latin typeface="Prompt Bold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6450" y="9936486"/>
            <a:ext cx="13347232" cy="10847660"/>
          </a:xfrm>
          <a:custGeom>
            <a:avLst/>
            <a:gdLst/>
            <a:ahLst/>
            <a:cxnLst/>
            <a:rect r="r" b="b" t="t" l="l"/>
            <a:pathLst>
              <a:path h="10847660" w="13347232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504221"/>
            <a:ext cx="7988149" cy="2693295"/>
            <a:chOff x="0" y="0"/>
            <a:chExt cx="10650866" cy="359106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200"/>
              <a:ext cx="10650866" cy="2840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74"/>
                </a:lnSpc>
              </a:pPr>
              <a:r>
                <a:rPr lang="en-US" sz="7874">
                  <a:solidFill>
                    <a:srgbClr val="000000"/>
                  </a:solidFill>
                  <a:latin typeface="Poppins Bold"/>
                </a:rPr>
                <a:t>Thanks for Watching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044822"/>
              <a:ext cx="10650866" cy="546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7"/>
                </a:lnSpc>
              </a:pPr>
              <a:r>
                <a:rPr lang="en-US" sz="2362">
                  <a:solidFill>
                    <a:srgbClr val="545454"/>
                  </a:solidFill>
                  <a:latin typeface="Poppins"/>
                </a:rPr>
                <a:t>Any Question, Just Ask don't be shy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13979" y="4183870"/>
            <a:ext cx="1857100" cy="1919259"/>
            <a:chOff x="0" y="0"/>
            <a:chExt cx="78647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6476" cy="812800"/>
            </a:xfrm>
            <a:custGeom>
              <a:avLst/>
              <a:gdLst/>
              <a:ahLst/>
              <a:cxnLst/>
              <a:rect r="r" b="b" t="t" l="l"/>
              <a:pathLst>
                <a:path h="812800" w="786476">
                  <a:moveTo>
                    <a:pt x="166753" y="0"/>
                  </a:moveTo>
                  <a:lnTo>
                    <a:pt x="619723" y="0"/>
                  </a:lnTo>
                  <a:cubicBezTo>
                    <a:pt x="711818" y="0"/>
                    <a:pt x="786476" y="74658"/>
                    <a:pt x="786476" y="166753"/>
                  </a:cubicBezTo>
                  <a:lnTo>
                    <a:pt x="786476" y="646047"/>
                  </a:lnTo>
                  <a:cubicBezTo>
                    <a:pt x="786476" y="690273"/>
                    <a:pt x="768907" y="732687"/>
                    <a:pt x="737635" y="763959"/>
                  </a:cubicBezTo>
                  <a:cubicBezTo>
                    <a:pt x="706363" y="795231"/>
                    <a:pt x="663949" y="812800"/>
                    <a:pt x="619723" y="812800"/>
                  </a:cubicBezTo>
                  <a:lnTo>
                    <a:pt x="166753" y="812800"/>
                  </a:lnTo>
                  <a:cubicBezTo>
                    <a:pt x="122527" y="812800"/>
                    <a:pt x="80113" y="795231"/>
                    <a:pt x="48841" y="763959"/>
                  </a:cubicBezTo>
                  <a:cubicBezTo>
                    <a:pt x="17569" y="732687"/>
                    <a:pt x="0" y="690273"/>
                    <a:pt x="0" y="646047"/>
                  </a:cubicBezTo>
                  <a:lnTo>
                    <a:pt x="0" y="166753"/>
                  </a:lnTo>
                  <a:cubicBezTo>
                    <a:pt x="0" y="122527"/>
                    <a:pt x="17569" y="80113"/>
                    <a:pt x="48841" y="48841"/>
                  </a:cubicBezTo>
                  <a:cubicBezTo>
                    <a:pt x="80113" y="17569"/>
                    <a:pt x="122527" y="0"/>
                    <a:pt x="166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86476" cy="889000"/>
            </a:xfrm>
            <a:prstGeom prst="rect">
              <a:avLst/>
            </a:prstGeom>
          </p:spPr>
          <p:txBody>
            <a:bodyPr anchor="ctr" rtlCol="false" tIns="41294" lIns="41294" bIns="41294" rIns="41294"/>
            <a:lstStyle/>
            <a:p>
              <a:pPr algn="ctr">
                <a:lnSpc>
                  <a:spcPts val="2970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396773" y="4269436"/>
            <a:ext cx="1691512" cy="1748129"/>
            <a:chOff x="0" y="0"/>
            <a:chExt cx="6362700" cy="65756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5"/>
              <a:stretch>
                <a:fillRect l="0" t="-13935" r="0" b="-1393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557203" y="4524162"/>
            <a:ext cx="3752047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2399">
                <a:solidFill>
                  <a:srgbClr val="19163A"/>
                </a:solidFill>
                <a:latin typeface="Prompt Light"/>
              </a:rPr>
              <a:t>Md. Mahim Hossain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2820218"/>
            <a:ext cx="2264206" cy="1684004"/>
          </a:xfrm>
          <a:custGeom>
            <a:avLst/>
            <a:gdLst/>
            <a:ahLst/>
            <a:cxnLst/>
            <a:rect r="r" b="b" t="t" l="l"/>
            <a:pathLst>
              <a:path h="1684004" w="2264206">
                <a:moveTo>
                  <a:pt x="0" y="0"/>
                </a:moveTo>
                <a:lnTo>
                  <a:pt x="2264206" y="0"/>
                </a:lnTo>
                <a:lnTo>
                  <a:pt x="2264206" y="1684003"/>
                </a:lnTo>
                <a:lnTo>
                  <a:pt x="0" y="1684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876366" y="4938077"/>
            <a:ext cx="599527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 ID: 221902082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15153" y="6476942"/>
            <a:ext cx="6402435" cy="91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0"/>
              </a:lnSpc>
              <a:spcBef>
                <a:spcPct val="0"/>
              </a:spcBef>
            </a:pPr>
            <a:r>
              <a:rPr lang="en-US" sz="5285">
                <a:solidFill>
                  <a:srgbClr val="000000"/>
                </a:solidFill>
                <a:latin typeface="TAN Twinkle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39205" y="7530892"/>
            <a:ext cx="21495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E-mail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64700" y="7530892"/>
            <a:ext cx="53623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faaiz.mahim@gmail.com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9205" y="7832517"/>
            <a:ext cx="21495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Phone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64700" y="7832517"/>
            <a:ext cx="53623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+880 18669-28533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021613" y="-188805"/>
            <a:ext cx="6204113" cy="11725986"/>
          </a:xfrm>
          <a:custGeom>
            <a:avLst/>
            <a:gdLst/>
            <a:ahLst/>
            <a:cxnLst/>
            <a:rect r="r" b="b" t="t" l="l"/>
            <a:pathLst>
              <a:path h="11725986" w="6204113">
                <a:moveTo>
                  <a:pt x="0" y="11725985"/>
                </a:moveTo>
                <a:lnTo>
                  <a:pt x="6204112" y="11725985"/>
                </a:lnTo>
                <a:lnTo>
                  <a:pt x="6204112" y="0"/>
                </a:lnTo>
                <a:lnTo>
                  <a:pt x="0" y="0"/>
                </a:lnTo>
                <a:lnTo>
                  <a:pt x="0" y="117259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</a:blip>
            <a:stretch>
              <a:fillRect l="-457" t="0" r="-1740" b="-2112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79572" y="3109101"/>
            <a:ext cx="5763043" cy="5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8"/>
              </a:lnSpc>
              <a:spcBef>
                <a:spcPct val="0"/>
              </a:spcBef>
            </a:pPr>
            <a:r>
              <a:rPr lang="en-US" sz="3090" spc="77">
                <a:solidFill>
                  <a:srgbClr val="000000"/>
                </a:solidFill>
                <a:latin typeface="Inter"/>
              </a:rPr>
              <a:t>MOSFET Writing Principle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79572" y="2528167"/>
            <a:ext cx="1214576" cy="74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3"/>
              </a:lnSpc>
              <a:spcBef>
                <a:spcPct val="0"/>
              </a:spcBef>
            </a:pPr>
            <a:r>
              <a:rPr lang="en-US" sz="4579">
                <a:solidFill>
                  <a:srgbClr val="19163A"/>
                </a:solidFill>
                <a:latin typeface="Sifonn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46388" y="5978651"/>
            <a:ext cx="5695520" cy="50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7"/>
              </a:lnSpc>
              <a:spcBef>
                <a:spcPct val="0"/>
              </a:spcBef>
            </a:pPr>
            <a:r>
              <a:rPr lang="en-US" sz="3090" spc="77">
                <a:solidFill>
                  <a:srgbClr val="000000"/>
                </a:solidFill>
                <a:latin typeface="Inter"/>
              </a:rPr>
              <a:t>Three Problem of MOSFET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07527" y="5415081"/>
            <a:ext cx="1214576" cy="74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3"/>
              </a:lnSpc>
              <a:spcBef>
                <a:spcPct val="0"/>
              </a:spcBef>
            </a:pPr>
            <a:r>
              <a:rPr lang="en-US" sz="4579">
                <a:solidFill>
                  <a:srgbClr val="000000"/>
                </a:solidFill>
                <a:latin typeface="Sifonn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09768" y="8464461"/>
            <a:ext cx="5763043" cy="5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8"/>
              </a:lnSpc>
              <a:spcBef>
                <a:spcPct val="0"/>
              </a:spcBef>
            </a:pPr>
            <a:r>
              <a:rPr lang="en-US" sz="3090" spc="77">
                <a:solidFill>
                  <a:srgbClr val="000000"/>
                </a:solidFill>
                <a:latin typeface="Inter"/>
              </a:rPr>
              <a:t>CMOS Implementation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09768" y="7883527"/>
            <a:ext cx="1214576" cy="74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3"/>
              </a:lnSpc>
              <a:spcBef>
                <a:spcPct val="0"/>
              </a:spcBef>
            </a:pPr>
            <a:r>
              <a:rPr lang="en-US" sz="4579">
                <a:solidFill>
                  <a:srgbClr val="000000"/>
                </a:solidFill>
                <a:latin typeface="Sifonn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03294" y="4584070"/>
            <a:ext cx="5218219" cy="5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8"/>
              </a:lnSpc>
              <a:spcBef>
                <a:spcPct val="0"/>
              </a:spcBef>
            </a:pPr>
            <a:r>
              <a:rPr lang="en-US" sz="3090" spc="77">
                <a:solidFill>
                  <a:srgbClr val="000000"/>
                </a:solidFill>
                <a:latin typeface="Inter"/>
              </a:rPr>
              <a:t>MOSFET Characteristics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03294" y="4003136"/>
            <a:ext cx="1099753" cy="74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3"/>
              </a:lnSpc>
              <a:spcBef>
                <a:spcPct val="0"/>
              </a:spcBef>
            </a:pPr>
            <a:r>
              <a:rPr lang="en-US" sz="4579">
                <a:solidFill>
                  <a:srgbClr val="000000"/>
                </a:solidFill>
                <a:latin typeface="Sifonn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61094" y="7373244"/>
            <a:ext cx="5218219" cy="5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8"/>
              </a:lnSpc>
              <a:spcBef>
                <a:spcPct val="0"/>
              </a:spcBef>
            </a:pPr>
            <a:r>
              <a:rPr lang="en-US" sz="3090" spc="77">
                <a:solidFill>
                  <a:srgbClr val="000000"/>
                </a:solidFill>
                <a:latin typeface="Inter"/>
              </a:rPr>
              <a:t>CMOS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61094" y="6792310"/>
            <a:ext cx="1099753" cy="74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3"/>
              </a:lnSpc>
              <a:spcBef>
                <a:spcPct val="0"/>
              </a:spcBef>
            </a:pPr>
            <a:r>
              <a:rPr lang="en-US" sz="4579">
                <a:solidFill>
                  <a:srgbClr val="000000"/>
                </a:solidFill>
                <a:latin typeface="Sifonn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6831" y="668337"/>
            <a:ext cx="2081252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Prompt Bold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3262" y="1136135"/>
            <a:ext cx="9340798" cy="8014729"/>
          </a:xfrm>
          <a:custGeom>
            <a:avLst/>
            <a:gdLst/>
            <a:ahLst/>
            <a:cxnLst/>
            <a:rect r="r" b="b" t="t" l="l"/>
            <a:pathLst>
              <a:path h="8014729" w="9340798">
                <a:moveTo>
                  <a:pt x="0" y="0"/>
                </a:moveTo>
                <a:lnTo>
                  <a:pt x="9340797" y="0"/>
                </a:lnTo>
                <a:lnTo>
                  <a:pt x="9340797" y="8014730"/>
                </a:lnTo>
                <a:lnTo>
                  <a:pt x="0" y="801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" t="0" r="-14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37429">
            <a:off x="12235268" y="2160523"/>
            <a:ext cx="1021511" cy="1066852"/>
          </a:xfrm>
          <a:custGeom>
            <a:avLst/>
            <a:gdLst/>
            <a:ahLst/>
            <a:cxnLst/>
            <a:rect r="r" b="b" t="t" l="l"/>
            <a:pathLst>
              <a:path h="1066852" w="1021511">
                <a:moveTo>
                  <a:pt x="0" y="0"/>
                </a:moveTo>
                <a:lnTo>
                  <a:pt x="1021511" y="0"/>
                </a:lnTo>
                <a:lnTo>
                  <a:pt x="1021511" y="1066852"/>
                </a:lnTo>
                <a:lnTo>
                  <a:pt x="0" y="1066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580672"/>
            <a:ext cx="7280521" cy="3453899"/>
          </a:xfrm>
          <a:custGeom>
            <a:avLst/>
            <a:gdLst/>
            <a:ahLst/>
            <a:cxnLst/>
            <a:rect r="r" b="b" t="t" l="l"/>
            <a:pathLst>
              <a:path h="3453899" w="7280521">
                <a:moveTo>
                  <a:pt x="0" y="0"/>
                </a:moveTo>
                <a:lnTo>
                  <a:pt x="7280521" y="0"/>
                </a:lnTo>
                <a:lnTo>
                  <a:pt x="7280521" y="3453899"/>
                </a:lnTo>
                <a:lnTo>
                  <a:pt x="0" y="3453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7000" y="3621537"/>
            <a:ext cx="6818958" cy="1867613"/>
          </a:xfrm>
          <a:custGeom>
            <a:avLst/>
            <a:gdLst/>
            <a:ahLst/>
            <a:cxnLst/>
            <a:rect r="r" b="b" t="t" l="l"/>
            <a:pathLst>
              <a:path h="1867613" w="6818958">
                <a:moveTo>
                  <a:pt x="0" y="0"/>
                </a:moveTo>
                <a:lnTo>
                  <a:pt x="6818958" y="0"/>
                </a:lnTo>
                <a:lnTo>
                  <a:pt x="6818958" y="1867612"/>
                </a:lnTo>
                <a:lnTo>
                  <a:pt x="0" y="1867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6831" y="668337"/>
            <a:ext cx="2081252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Prompt Bold"/>
              </a:rPr>
              <a:t>Writing Principle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409" y="4838055"/>
            <a:ext cx="6636380" cy="3450918"/>
          </a:xfrm>
          <a:custGeom>
            <a:avLst/>
            <a:gdLst/>
            <a:ahLst/>
            <a:cxnLst/>
            <a:rect r="r" b="b" t="t" l="l"/>
            <a:pathLst>
              <a:path h="3450918" w="6636380">
                <a:moveTo>
                  <a:pt x="0" y="0"/>
                </a:moveTo>
                <a:lnTo>
                  <a:pt x="6636380" y="0"/>
                </a:lnTo>
                <a:lnTo>
                  <a:pt x="6636380" y="3450918"/>
                </a:lnTo>
                <a:lnTo>
                  <a:pt x="0" y="345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6954" y="649287"/>
            <a:ext cx="2284868" cy="1596870"/>
          </a:xfrm>
          <a:custGeom>
            <a:avLst/>
            <a:gdLst/>
            <a:ahLst/>
            <a:cxnLst/>
            <a:rect r="r" b="b" t="t" l="l"/>
            <a:pathLst>
              <a:path h="1596870" w="2284868">
                <a:moveTo>
                  <a:pt x="0" y="0"/>
                </a:moveTo>
                <a:lnTo>
                  <a:pt x="2284867" y="0"/>
                </a:lnTo>
                <a:lnTo>
                  <a:pt x="2284867" y="1596870"/>
                </a:lnTo>
                <a:lnTo>
                  <a:pt x="0" y="1596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94" t="0" r="-29843" b="-3515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06246" y="5807722"/>
            <a:ext cx="2670987" cy="2101672"/>
          </a:xfrm>
          <a:custGeom>
            <a:avLst/>
            <a:gdLst/>
            <a:ahLst/>
            <a:cxnLst/>
            <a:rect r="r" b="b" t="t" l="l"/>
            <a:pathLst>
              <a:path h="2101672" w="2670987">
                <a:moveTo>
                  <a:pt x="0" y="0"/>
                </a:moveTo>
                <a:lnTo>
                  <a:pt x="2670987" y="0"/>
                </a:lnTo>
                <a:lnTo>
                  <a:pt x="2670987" y="2101672"/>
                </a:lnTo>
                <a:lnTo>
                  <a:pt x="0" y="2101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58" t="0" r="-8158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5804994" y="4618439"/>
            <a:ext cx="0" cy="412585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988127" y="5750572"/>
            <a:ext cx="9847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Here,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7781" y="668337"/>
            <a:ext cx="2081252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Prompt Bold"/>
              </a:rPr>
              <a:t>Case 01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503262" y="1136135"/>
            <a:ext cx="9340798" cy="8014729"/>
          </a:xfrm>
          <a:custGeom>
            <a:avLst/>
            <a:gdLst/>
            <a:ahLst/>
            <a:cxnLst/>
            <a:rect r="r" b="b" t="t" l="l"/>
            <a:pathLst>
              <a:path h="8014729" w="9340798">
                <a:moveTo>
                  <a:pt x="0" y="0"/>
                </a:moveTo>
                <a:lnTo>
                  <a:pt x="9340797" y="0"/>
                </a:lnTo>
                <a:lnTo>
                  <a:pt x="9340797" y="8014730"/>
                </a:lnTo>
                <a:lnTo>
                  <a:pt x="0" y="8014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8" t="0" r="-148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560" y="2946151"/>
            <a:ext cx="5623798" cy="1473393"/>
          </a:xfrm>
          <a:custGeom>
            <a:avLst/>
            <a:gdLst/>
            <a:ahLst/>
            <a:cxnLst/>
            <a:rect r="r" b="b" t="t" l="l"/>
            <a:pathLst>
              <a:path h="1473393" w="5623798">
                <a:moveTo>
                  <a:pt x="0" y="0"/>
                </a:moveTo>
                <a:lnTo>
                  <a:pt x="5623798" y="0"/>
                </a:lnTo>
                <a:lnTo>
                  <a:pt x="5623798" y="1473394"/>
                </a:lnTo>
                <a:lnTo>
                  <a:pt x="0" y="147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801" y="4169335"/>
            <a:ext cx="370310" cy="500419"/>
          </a:xfrm>
          <a:custGeom>
            <a:avLst/>
            <a:gdLst/>
            <a:ahLst/>
            <a:cxnLst/>
            <a:rect r="r" b="b" t="t" l="l"/>
            <a:pathLst>
              <a:path h="500419" w="370310">
                <a:moveTo>
                  <a:pt x="0" y="0"/>
                </a:moveTo>
                <a:lnTo>
                  <a:pt x="370310" y="0"/>
                </a:lnTo>
                <a:lnTo>
                  <a:pt x="370310" y="500419"/>
                </a:lnTo>
                <a:lnTo>
                  <a:pt x="0" y="500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4096114" y="4218465"/>
            <a:ext cx="352874" cy="476857"/>
          </a:xfrm>
          <a:custGeom>
            <a:avLst/>
            <a:gdLst/>
            <a:ahLst/>
            <a:cxnLst/>
            <a:rect r="r" b="b" t="t" l="l"/>
            <a:pathLst>
              <a:path h="476857" w="352874">
                <a:moveTo>
                  <a:pt x="0" y="0"/>
                </a:moveTo>
                <a:lnTo>
                  <a:pt x="352874" y="0"/>
                </a:lnTo>
                <a:lnTo>
                  <a:pt x="352874" y="476857"/>
                </a:lnTo>
                <a:lnTo>
                  <a:pt x="0" y="476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2215" y="4818345"/>
            <a:ext cx="4204488" cy="1592338"/>
          </a:xfrm>
          <a:custGeom>
            <a:avLst/>
            <a:gdLst/>
            <a:ahLst/>
            <a:cxnLst/>
            <a:rect r="r" b="b" t="t" l="l"/>
            <a:pathLst>
              <a:path h="1592338" w="4204488">
                <a:moveTo>
                  <a:pt x="0" y="0"/>
                </a:moveTo>
                <a:lnTo>
                  <a:pt x="4204488" y="0"/>
                </a:lnTo>
                <a:lnTo>
                  <a:pt x="4204488" y="1592338"/>
                </a:lnTo>
                <a:lnTo>
                  <a:pt x="0" y="1592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02637" y="5966394"/>
            <a:ext cx="370310" cy="500419"/>
          </a:xfrm>
          <a:custGeom>
            <a:avLst/>
            <a:gdLst/>
            <a:ahLst/>
            <a:cxnLst/>
            <a:rect r="r" b="b" t="t" l="l"/>
            <a:pathLst>
              <a:path h="500419" w="370310">
                <a:moveTo>
                  <a:pt x="0" y="0"/>
                </a:moveTo>
                <a:lnTo>
                  <a:pt x="370310" y="0"/>
                </a:lnTo>
                <a:lnTo>
                  <a:pt x="370310" y="500419"/>
                </a:lnTo>
                <a:lnTo>
                  <a:pt x="0" y="500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3919677" y="6105167"/>
            <a:ext cx="352874" cy="476857"/>
          </a:xfrm>
          <a:custGeom>
            <a:avLst/>
            <a:gdLst/>
            <a:ahLst/>
            <a:cxnLst/>
            <a:rect r="r" b="b" t="t" l="l"/>
            <a:pathLst>
              <a:path h="476857" w="352874">
                <a:moveTo>
                  <a:pt x="0" y="0"/>
                </a:moveTo>
                <a:lnTo>
                  <a:pt x="352874" y="0"/>
                </a:lnTo>
                <a:lnTo>
                  <a:pt x="352874" y="476857"/>
                </a:lnTo>
                <a:lnTo>
                  <a:pt x="0" y="476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74459" y="7295053"/>
            <a:ext cx="3199034" cy="1383979"/>
          </a:xfrm>
          <a:custGeom>
            <a:avLst/>
            <a:gdLst/>
            <a:ahLst/>
            <a:cxnLst/>
            <a:rect r="r" b="b" t="t" l="l"/>
            <a:pathLst>
              <a:path h="1383979" w="3199034">
                <a:moveTo>
                  <a:pt x="0" y="0"/>
                </a:moveTo>
                <a:lnTo>
                  <a:pt x="3199033" y="0"/>
                </a:lnTo>
                <a:lnTo>
                  <a:pt x="3199033" y="1383979"/>
                </a:lnTo>
                <a:lnTo>
                  <a:pt x="0" y="13839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48126" y="6505824"/>
            <a:ext cx="2077580" cy="71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0"/>
              </a:lnSpc>
            </a:pPr>
            <a:r>
              <a:rPr lang="en-US" sz="4228">
                <a:solidFill>
                  <a:srgbClr val="000000"/>
                </a:solidFill>
                <a:latin typeface="Canva Sans"/>
              </a:rPr>
              <a:t>Reverse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886358" y="3062634"/>
            <a:ext cx="3001117" cy="3402906"/>
          </a:xfrm>
          <a:custGeom>
            <a:avLst/>
            <a:gdLst/>
            <a:ahLst/>
            <a:cxnLst/>
            <a:rect r="r" b="b" t="t" l="l"/>
            <a:pathLst>
              <a:path h="3402906" w="3001117">
                <a:moveTo>
                  <a:pt x="0" y="0"/>
                </a:moveTo>
                <a:lnTo>
                  <a:pt x="3001117" y="0"/>
                </a:lnTo>
                <a:lnTo>
                  <a:pt x="3001117" y="3402907"/>
                </a:lnTo>
                <a:lnTo>
                  <a:pt x="0" y="3402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57305" y="1008031"/>
            <a:ext cx="4925925" cy="1290556"/>
          </a:xfrm>
          <a:custGeom>
            <a:avLst/>
            <a:gdLst/>
            <a:ahLst/>
            <a:cxnLst/>
            <a:rect r="r" b="b" t="t" l="l"/>
            <a:pathLst>
              <a:path h="1290556" w="4925925">
                <a:moveTo>
                  <a:pt x="0" y="0"/>
                </a:moveTo>
                <a:lnTo>
                  <a:pt x="4925925" y="0"/>
                </a:lnTo>
                <a:lnTo>
                  <a:pt x="4925925" y="1290556"/>
                </a:lnTo>
                <a:lnTo>
                  <a:pt x="0" y="1290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07306" y="668337"/>
            <a:ext cx="2081252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Prompt Bold"/>
              </a:rPr>
              <a:t>Case 02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503262" y="1136135"/>
            <a:ext cx="9340798" cy="8014729"/>
          </a:xfrm>
          <a:custGeom>
            <a:avLst/>
            <a:gdLst/>
            <a:ahLst/>
            <a:cxnLst/>
            <a:rect r="r" b="b" t="t" l="l"/>
            <a:pathLst>
              <a:path h="8014729" w="9340798">
                <a:moveTo>
                  <a:pt x="0" y="0"/>
                </a:moveTo>
                <a:lnTo>
                  <a:pt x="9340797" y="0"/>
                </a:lnTo>
                <a:lnTo>
                  <a:pt x="9340797" y="8014730"/>
                </a:lnTo>
                <a:lnTo>
                  <a:pt x="0" y="80147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8" t="0" r="-148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9912" y="809630"/>
            <a:ext cx="4716089" cy="1867186"/>
          </a:xfrm>
          <a:custGeom>
            <a:avLst/>
            <a:gdLst/>
            <a:ahLst/>
            <a:cxnLst/>
            <a:rect r="r" b="b" t="t" l="l"/>
            <a:pathLst>
              <a:path h="1867186" w="4716089">
                <a:moveTo>
                  <a:pt x="0" y="0"/>
                </a:moveTo>
                <a:lnTo>
                  <a:pt x="4716089" y="0"/>
                </a:lnTo>
                <a:lnTo>
                  <a:pt x="4716089" y="1867186"/>
                </a:lnTo>
                <a:lnTo>
                  <a:pt x="0" y="186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306" y="5479602"/>
            <a:ext cx="5974609" cy="3602338"/>
          </a:xfrm>
          <a:custGeom>
            <a:avLst/>
            <a:gdLst/>
            <a:ahLst/>
            <a:cxnLst/>
            <a:rect r="r" b="b" t="t" l="l"/>
            <a:pathLst>
              <a:path h="3602338" w="5974609">
                <a:moveTo>
                  <a:pt x="0" y="0"/>
                </a:moveTo>
                <a:lnTo>
                  <a:pt x="5974609" y="0"/>
                </a:lnTo>
                <a:lnTo>
                  <a:pt x="5974609" y="3602338"/>
                </a:lnTo>
                <a:lnTo>
                  <a:pt x="0" y="3602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6233784" y="4914162"/>
            <a:ext cx="0" cy="4167778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579522" y="6677086"/>
            <a:ext cx="3049542" cy="1207370"/>
          </a:xfrm>
          <a:custGeom>
            <a:avLst/>
            <a:gdLst/>
            <a:ahLst/>
            <a:cxnLst/>
            <a:rect r="r" b="b" t="t" l="l"/>
            <a:pathLst>
              <a:path h="1207370" w="3049542">
                <a:moveTo>
                  <a:pt x="0" y="0"/>
                </a:moveTo>
                <a:lnTo>
                  <a:pt x="3049542" y="0"/>
                </a:lnTo>
                <a:lnTo>
                  <a:pt x="3049542" y="1207370"/>
                </a:lnTo>
                <a:lnTo>
                  <a:pt x="0" y="1207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3738612" y="6882371"/>
            <a:ext cx="622981" cy="796799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2339018" y="6891940"/>
            <a:ext cx="622981" cy="796799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05261" y="8514801"/>
            <a:ext cx="1203198" cy="976179"/>
          </a:xfrm>
          <a:custGeom>
            <a:avLst/>
            <a:gdLst/>
            <a:ahLst/>
            <a:cxnLst/>
            <a:rect r="r" b="b" t="t" l="l"/>
            <a:pathLst>
              <a:path h="976179" w="1203198">
                <a:moveTo>
                  <a:pt x="0" y="0"/>
                </a:moveTo>
                <a:lnTo>
                  <a:pt x="1203198" y="0"/>
                </a:lnTo>
                <a:lnTo>
                  <a:pt x="1203198" y="976179"/>
                </a:lnTo>
                <a:lnTo>
                  <a:pt x="0" y="976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79522" y="6452571"/>
            <a:ext cx="803040" cy="41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446">
                <a:solidFill>
                  <a:srgbClr val="000000"/>
                </a:solidFill>
                <a:latin typeface="Canva Sans"/>
              </a:rPr>
              <a:t>Here,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47646" y="8756432"/>
            <a:ext cx="3592881" cy="32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4"/>
              </a:lnSpc>
            </a:pPr>
            <a:r>
              <a:rPr lang="en-US" sz="2283">
                <a:solidFill>
                  <a:srgbClr val="000000"/>
                </a:solidFill>
                <a:latin typeface="Glegoo"/>
              </a:rPr>
              <a:t>= Pinch of Voltage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7781" y="668337"/>
            <a:ext cx="2081252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Prompt Bold"/>
              </a:rPr>
              <a:t>Case 03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947202" y="0"/>
            <a:ext cx="9340798" cy="8014729"/>
          </a:xfrm>
          <a:custGeom>
            <a:avLst/>
            <a:gdLst/>
            <a:ahLst/>
            <a:cxnLst/>
            <a:rect r="r" b="b" t="t" l="l"/>
            <a:pathLst>
              <a:path h="8014729" w="9340798">
                <a:moveTo>
                  <a:pt x="0" y="0"/>
                </a:moveTo>
                <a:lnTo>
                  <a:pt x="9340798" y="0"/>
                </a:lnTo>
                <a:lnTo>
                  <a:pt x="9340798" y="8014729"/>
                </a:lnTo>
                <a:lnTo>
                  <a:pt x="0" y="801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8" t="0" r="-148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4798710" y="190061"/>
            <a:ext cx="6978579" cy="13189755"/>
          </a:xfrm>
          <a:custGeom>
            <a:avLst/>
            <a:gdLst/>
            <a:ahLst/>
            <a:cxnLst/>
            <a:rect r="r" b="b" t="t" l="l"/>
            <a:pathLst>
              <a:path h="13189755" w="6978579">
                <a:moveTo>
                  <a:pt x="0" y="13189754"/>
                </a:moveTo>
                <a:lnTo>
                  <a:pt x="6978580" y="13189754"/>
                </a:lnTo>
                <a:lnTo>
                  <a:pt x="6978580" y="0"/>
                </a:lnTo>
                <a:lnTo>
                  <a:pt x="0" y="0"/>
                </a:lnTo>
                <a:lnTo>
                  <a:pt x="0" y="131897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56833"/>
            <a:ext cx="5601426" cy="5155294"/>
          </a:xfrm>
          <a:custGeom>
            <a:avLst/>
            <a:gdLst/>
            <a:ahLst/>
            <a:cxnLst/>
            <a:rect r="r" b="b" t="t" l="l"/>
            <a:pathLst>
              <a:path h="5155294" w="5601426">
                <a:moveTo>
                  <a:pt x="0" y="0"/>
                </a:moveTo>
                <a:lnTo>
                  <a:pt x="5601426" y="0"/>
                </a:lnTo>
                <a:lnTo>
                  <a:pt x="5601426" y="5155294"/>
                </a:lnTo>
                <a:lnTo>
                  <a:pt x="0" y="5155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73368" y="5426951"/>
            <a:ext cx="6699739" cy="3831349"/>
          </a:xfrm>
          <a:custGeom>
            <a:avLst/>
            <a:gdLst/>
            <a:ahLst/>
            <a:cxnLst/>
            <a:rect r="r" b="b" t="t" l="l"/>
            <a:pathLst>
              <a:path h="3831349" w="6699739">
                <a:moveTo>
                  <a:pt x="0" y="0"/>
                </a:moveTo>
                <a:lnTo>
                  <a:pt x="6699739" y="0"/>
                </a:lnTo>
                <a:lnTo>
                  <a:pt x="6699739" y="3831349"/>
                </a:lnTo>
                <a:lnTo>
                  <a:pt x="0" y="3831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7781" y="668337"/>
            <a:ext cx="2081252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5000">
                <a:solidFill>
                  <a:srgbClr val="000000"/>
                </a:solidFill>
                <a:latin typeface="Prompt Bold"/>
              </a:rPr>
              <a:t>MOSFET Characteristics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4808" y="1918546"/>
            <a:ext cx="16393192" cy="1292733"/>
          </a:xfrm>
          <a:custGeom>
            <a:avLst/>
            <a:gdLst/>
            <a:ahLst/>
            <a:cxnLst/>
            <a:rect r="r" b="b" t="t" l="l"/>
            <a:pathLst>
              <a:path h="1292733" w="16393192">
                <a:moveTo>
                  <a:pt x="0" y="0"/>
                </a:moveTo>
                <a:lnTo>
                  <a:pt x="16393192" y="0"/>
                </a:lnTo>
                <a:lnTo>
                  <a:pt x="16393192" y="1292733"/>
                </a:lnTo>
                <a:lnTo>
                  <a:pt x="0" y="129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719" y="3211279"/>
            <a:ext cx="3879055" cy="3812592"/>
          </a:xfrm>
          <a:custGeom>
            <a:avLst/>
            <a:gdLst/>
            <a:ahLst/>
            <a:cxnLst/>
            <a:rect r="r" b="b" t="t" l="l"/>
            <a:pathLst>
              <a:path h="3812592" w="3879055">
                <a:moveTo>
                  <a:pt x="0" y="0"/>
                </a:moveTo>
                <a:lnTo>
                  <a:pt x="3879055" y="0"/>
                </a:lnTo>
                <a:lnTo>
                  <a:pt x="3879055" y="3812592"/>
                </a:lnTo>
                <a:lnTo>
                  <a:pt x="0" y="3812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43" t="-32793" r="-8586" b="-371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23036" y="6491110"/>
            <a:ext cx="4720964" cy="2791620"/>
          </a:xfrm>
          <a:custGeom>
            <a:avLst/>
            <a:gdLst/>
            <a:ahLst/>
            <a:cxnLst/>
            <a:rect r="r" b="b" t="t" l="l"/>
            <a:pathLst>
              <a:path h="2791620" w="4720964">
                <a:moveTo>
                  <a:pt x="0" y="0"/>
                </a:moveTo>
                <a:lnTo>
                  <a:pt x="4720964" y="0"/>
                </a:lnTo>
                <a:lnTo>
                  <a:pt x="4720964" y="2791620"/>
                </a:lnTo>
                <a:lnTo>
                  <a:pt x="0" y="279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04042" y="3920897"/>
            <a:ext cx="3643709" cy="4726260"/>
          </a:xfrm>
          <a:custGeom>
            <a:avLst/>
            <a:gdLst/>
            <a:ahLst/>
            <a:cxnLst/>
            <a:rect r="r" b="b" t="t" l="l"/>
            <a:pathLst>
              <a:path h="4726260" w="3643709">
                <a:moveTo>
                  <a:pt x="0" y="0"/>
                </a:moveTo>
                <a:lnTo>
                  <a:pt x="3643708" y="0"/>
                </a:lnTo>
                <a:lnTo>
                  <a:pt x="3643708" y="4726260"/>
                </a:lnTo>
                <a:lnTo>
                  <a:pt x="0" y="4726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60554" y="3503585"/>
            <a:ext cx="6772737" cy="3279831"/>
          </a:xfrm>
          <a:custGeom>
            <a:avLst/>
            <a:gdLst/>
            <a:ahLst/>
            <a:cxnLst/>
            <a:rect r="r" b="b" t="t" l="l"/>
            <a:pathLst>
              <a:path h="3279831" w="6772737">
                <a:moveTo>
                  <a:pt x="0" y="0"/>
                </a:moveTo>
                <a:lnTo>
                  <a:pt x="6772737" y="0"/>
                </a:lnTo>
                <a:lnTo>
                  <a:pt x="6772737" y="3279830"/>
                </a:lnTo>
                <a:lnTo>
                  <a:pt x="0" y="3279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7781" y="668337"/>
            <a:ext cx="2081252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Prompt Bold"/>
              </a:rPr>
              <a:t>Problem 01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5324" y="1636512"/>
            <a:ext cx="16262676" cy="1985024"/>
          </a:xfrm>
          <a:custGeom>
            <a:avLst/>
            <a:gdLst/>
            <a:ahLst/>
            <a:cxnLst/>
            <a:rect r="r" b="b" t="t" l="l"/>
            <a:pathLst>
              <a:path h="1985024" w="16262676">
                <a:moveTo>
                  <a:pt x="0" y="0"/>
                </a:moveTo>
                <a:lnTo>
                  <a:pt x="16262676" y="0"/>
                </a:lnTo>
                <a:lnTo>
                  <a:pt x="16262676" y="1985024"/>
                </a:lnTo>
                <a:lnTo>
                  <a:pt x="0" y="1985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4" t="-11306" r="-178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621536"/>
            <a:ext cx="3363301" cy="4890597"/>
          </a:xfrm>
          <a:custGeom>
            <a:avLst/>
            <a:gdLst/>
            <a:ahLst/>
            <a:cxnLst/>
            <a:rect r="r" b="b" t="t" l="l"/>
            <a:pathLst>
              <a:path h="4890597" w="3363301">
                <a:moveTo>
                  <a:pt x="0" y="0"/>
                </a:moveTo>
                <a:lnTo>
                  <a:pt x="3363301" y="0"/>
                </a:lnTo>
                <a:lnTo>
                  <a:pt x="3363301" y="4890597"/>
                </a:lnTo>
                <a:lnTo>
                  <a:pt x="0" y="4890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79755" y="5519309"/>
            <a:ext cx="3424962" cy="4209065"/>
          </a:xfrm>
          <a:custGeom>
            <a:avLst/>
            <a:gdLst/>
            <a:ahLst/>
            <a:cxnLst/>
            <a:rect r="r" b="b" t="t" l="l"/>
            <a:pathLst>
              <a:path h="4209065" w="3424962">
                <a:moveTo>
                  <a:pt x="0" y="0"/>
                </a:moveTo>
                <a:lnTo>
                  <a:pt x="3424962" y="0"/>
                </a:lnTo>
                <a:lnTo>
                  <a:pt x="3424962" y="4209065"/>
                </a:lnTo>
                <a:lnTo>
                  <a:pt x="0" y="4209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12956" y="4280741"/>
            <a:ext cx="3472884" cy="4618578"/>
          </a:xfrm>
          <a:custGeom>
            <a:avLst/>
            <a:gdLst/>
            <a:ahLst/>
            <a:cxnLst/>
            <a:rect r="r" b="b" t="t" l="l"/>
            <a:pathLst>
              <a:path h="4618578" w="3472884">
                <a:moveTo>
                  <a:pt x="0" y="0"/>
                </a:moveTo>
                <a:lnTo>
                  <a:pt x="3472885" y="0"/>
                </a:lnTo>
                <a:lnTo>
                  <a:pt x="3472885" y="4618578"/>
                </a:lnTo>
                <a:lnTo>
                  <a:pt x="0" y="4618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79755" y="2980185"/>
            <a:ext cx="5530000" cy="2879414"/>
          </a:xfrm>
          <a:custGeom>
            <a:avLst/>
            <a:gdLst/>
            <a:ahLst/>
            <a:cxnLst/>
            <a:rect r="r" b="b" t="t" l="l"/>
            <a:pathLst>
              <a:path h="2879414" w="5530000">
                <a:moveTo>
                  <a:pt x="0" y="0"/>
                </a:moveTo>
                <a:lnTo>
                  <a:pt x="5530000" y="0"/>
                </a:lnTo>
                <a:lnTo>
                  <a:pt x="5530000" y="2879413"/>
                </a:lnTo>
                <a:lnTo>
                  <a:pt x="0" y="2879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7781" y="668337"/>
            <a:ext cx="2081252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0"/>
              </a:lnSpc>
            </a:pPr>
            <a:r>
              <a:rPr lang="en-US" sz="5000">
                <a:solidFill>
                  <a:srgbClr val="000000"/>
                </a:solidFill>
                <a:latin typeface="Prompt Bold"/>
              </a:rPr>
              <a:t>Problem 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DAF2RQ7xwwE</dc:identifier>
  <dcterms:modified xsi:type="dcterms:W3CDTF">2011-08-01T06:04:30Z</dcterms:modified>
  <cp:revision>1</cp:revision>
  <dc:title>MOSFET</dc:title>
</cp:coreProperties>
</file>